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70" r:id="rId3"/>
    <p:sldId id="269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28" autoAdjust="0"/>
  </p:normalViewPr>
  <p:slideViewPr>
    <p:cSldViewPr>
      <p:cViewPr varScale="1">
        <p:scale>
          <a:sx n="70" d="100"/>
          <a:sy n="70" d="100"/>
        </p:scale>
        <p:origin x="-130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2227C-97CD-4D78-B6DE-F36712805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F32D8-29C5-45E8-861E-1D074EF2F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F14EE-E8F8-4943-84E1-A01038643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4235D-ECED-4A90-AD93-9DDC9A82A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2B65A-E80C-4CE4-9849-33C3D75AF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6AE54-9D62-4023-9029-1B4E4E480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5F922-3051-4373-BC1F-575D10CE0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AA663-B1DF-4049-B068-B0476D830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0506F-B096-443F-AB90-CD20D17E8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8BA82-E25A-415E-B137-6FEC44594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75F6D-EE3D-4A46-9DB7-1887C5EA4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7AF6B9D-BCA5-482D-9AC8-C997E1C57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img-fotki.yandex.ru/get/5503/foviks21.9/0_58fff_e22a9f71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img4.tourbina.ru/photos.4/2/4/2/9/7/1279242/big.photo.jpg" TargetMode="External"/><Relationship Id="rId4" Type="http://schemas.openxmlformats.org/officeDocument/2006/relationships/image" Target="http://img-fotki.yandex.ru/get/5503/foviks21.9/0_58fff_e22a9f71_X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hyperlink" Target="http://artorbita.ru/ornament/foto_ornament/orn.jpg" TargetMode="External"/><Relationship Id="rId9" Type="http://schemas.openxmlformats.org/officeDocument/2006/relationships/hyperlink" Target="http://creazioniitalia.ru/images/good_photo/q41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Группа 22"/>
          <p:cNvGrpSpPr>
            <a:grpSpLocks/>
          </p:cNvGrpSpPr>
          <p:nvPr/>
        </p:nvGrpSpPr>
        <p:grpSpPr bwMode="auto">
          <a:xfrm>
            <a:off x="214313" y="6286500"/>
            <a:ext cx="6019800" cy="457200"/>
            <a:chOff x="179388" y="6237288"/>
            <a:chExt cx="6019800" cy="457200"/>
          </a:xfrm>
        </p:grpSpPr>
        <p:sp>
          <p:nvSpPr>
            <p:cNvPr id="13316" name="Rectangle 28"/>
            <p:cNvSpPr>
              <a:spLocks noChangeArrowheads="1"/>
            </p:cNvSpPr>
            <p:nvPr/>
          </p:nvSpPr>
          <p:spPr bwMode="auto">
            <a:xfrm>
              <a:off x="179388" y="6237288"/>
              <a:ext cx="6019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ru-RU" sz="1400">
                  <a:solidFill>
                    <a:srgbClr val="808080"/>
                  </a:solidFill>
                  <a:latin typeface="Tahoma" pitchFamily="34" charset="0"/>
                </a:rPr>
                <a:t>Мозаика по дереву – декоративное искусство</a:t>
              </a:r>
              <a:endParaRPr lang="en-US" sz="1400">
                <a:solidFill>
                  <a:srgbClr val="808080"/>
                </a:solidFill>
                <a:latin typeface="Tahoma" pitchFamily="34" charset="0"/>
              </a:endParaRPr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gray">
            <a:xfrm>
              <a:off x="250825" y="6308726"/>
              <a:ext cx="2881313" cy="7143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</p:grpSp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611188" y="476250"/>
            <a:ext cx="79152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Arial" charset="0"/>
              </a:rPr>
              <a:t>МКОУ «Болоховская ООШ № 2»</a:t>
            </a:r>
          </a:p>
          <a:p>
            <a:pPr algn="ctr"/>
            <a:endParaRPr lang="ru-RU" sz="2400" b="1">
              <a:latin typeface="Arial" charset="0"/>
            </a:endParaRPr>
          </a:p>
          <a:p>
            <a:pPr algn="ctr"/>
            <a:r>
              <a:rPr lang="ru-RU" sz="2400" b="1">
                <a:latin typeface="Arial" charset="0"/>
              </a:rPr>
              <a:t>Урок по технологии (мальчики)</a:t>
            </a:r>
            <a:endParaRPr lang="en-US" sz="2400" b="1">
              <a:latin typeface="Arial" charset="0"/>
            </a:endParaRPr>
          </a:p>
          <a:p>
            <a:pPr algn="ctr"/>
            <a:endParaRPr lang="en-US" sz="4400" b="1">
              <a:latin typeface="Times New Roman" pitchFamily="18" charset="0"/>
            </a:endParaRPr>
          </a:p>
          <a:p>
            <a:pPr algn="ctr"/>
            <a:r>
              <a:rPr lang="ru-RU" sz="4400" b="1">
                <a:latin typeface="Times New Roman" pitchFamily="18" charset="0"/>
              </a:rPr>
              <a:t>Мозаика по дереву – </a:t>
            </a:r>
          </a:p>
          <a:p>
            <a:pPr algn="ctr"/>
            <a:r>
              <a:rPr lang="ru-RU" sz="4400" b="1">
                <a:latin typeface="Times New Roman" pitchFamily="18" charset="0"/>
              </a:rPr>
              <a:t>декоративное искусство</a:t>
            </a:r>
          </a:p>
        </p:txBody>
      </p:sp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187450" y="5661025"/>
            <a:ext cx="795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Учитель: </a:t>
            </a:r>
            <a:r>
              <a:rPr lang="ru-RU" sz="2400" b="1">
                <a:latin typeface="Arial" charset="0"/>
              </a:rPr>
              <a:t>Степанова Евгения Александровна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555875" y="1268413"/>
            <a:ext cx="2298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3200" b="1">
                <a:latin typeface="Monotype Corsiva" pitchFamily="66" charset="0"/>
              </a:rPr>
              <a:t>Инкруста́ция</a:t>
            </a:r>
            <a:endParaRPr lang="ru-RU" sz="3200" b="1">
              <a:latin typeface="Monotype Corsiva" pitchFamily="66" charset="0"/>
            </a:endParaRPr>
          </a:p>
        </p:txBody>
      </p:sp>
      <p:grpSp>
        <p:nvGrpSpPr>
          <p:cNvPr id="22530" name="Группа 8"/>
          <p:cNvGrpSpPr>
            <a:grpSpLocks/>
          </p:cNvGrpSpPr>
          <p:nvPr/>
        </p:nvGrpSpPr>
        <p:grpSpPr bwMode="auto">
          <a:xfrm>
            <a:off x="214313" y="6286500"/>
            <a:ext cx="6019800" cy="457200"/>
            <a:chOff x="179388" y="6237288"/>
            <a:chExt cx="6019800" cy="457200"/>
          </a:xfrm>
        </p:grpSpPr>
        <p:sp>
          <p:nvSpPr>
            <p:cNvPr id="22534" name="Rectangle 28"/>
            <p:cNvSpPr>
              <a:spLocks noChangeArrowheads="1"/>
            </p:cNvSpPr>
            <p:nvPr/>
          </p:nvSpPr>
          <p:spPr bwMode="auto">
            <a:xfrm>
              <a:off x="179388" y="6237288"/>
              <a:ext cx="6019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ru-RU" sz="1400">
                  <a:solidFill>
                    <a:srgbClr val="808080"/>
                  </a:solidFill>
                  <a:latin typeface="Tahoma" pitchFamily="34" charset="0"/>
                </a:rPr>
                <a:t>Мозаика по дереву – декоративное искусство</a:t>
              </a:r>
              <a:endParaRPr lang="en-US" sz="1400">
                <a:solidFill>
                  <a:srgbClr val="808080"/>
                </a:solidFill>
                <a:latin typeface="Tahoma" pitchFamily="34" charset="0"/>
              </a:endParaRPr>
            </a:p>
          </p:txBody>
        </p:sp>
        <p:sp>
          <p:nvSpPr>
            <p:cNvPr id="11" name="Rectangle 29"/>
            <p:cNvSpPr>
              <a:spLocks noChangeArrowheads="1"/>
            </p:cNvSpPr>
            <p:nvPr/>
          </p:nvSpPr>
          <p:spPr bwMode="gray">
            <a:xfrm>
              <a:off x="250825" y="6308726"/>
              <a:ext cx="2881313" cy="7143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</p:grpSp>
      <p:pic>
        <p:nvPicPr>
          <p:cNvPr id="22531" name="Picture 6" descr="C:\Documents and Settings\Денис\Рабочий стол\Откр урок\Рис. для откр. урока\Рисунки Мозаика\013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852738"/>
            <a:ext cx="2928938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0" descr="C:\Documents and Settings\Денис\Рабочий стол\Откр урок\Рис. для откр. урока\Рисунки Мозаика\0137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214438"/>
            <a:ext cx="3357562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411413" y="765175"/>
            <a:ext cx="4535487" cy="2803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Monotype Corsiva" pitchFamily="66" charset="0"/>
              </a:rPr>
              <a:t>-</a:t>
            </a:r>
            <a:r>
              <a:rPr lang="vi-VN" sz="3200" b="1">
                <a:latin typeface="Monotype Corsiva" pitchFamily="66" charset="0"/>
              </a:rPr>
              <a:t>Инта́р</a:t>
            </a:r>
            <a:r>
              <a:rPr lang="en-US" sz="3200" b="1">
                <a:latin typeface="Monotype Corsiva" pitchFamily="66" charset="0"/>
              </a:rPr>
              <a:t>c</a:t>
            </a:r>
            <a:r>
              <a:rPr lang="vi-VN" sz="3200" b="1">
                <a:latin typeface="Monotype Corsiva" pitchFamily="66" charset="0"/>
              </a:rPr>
              <a:t>ия</a:t>
            </a:r>
            <a:endParaRPr lang="ru-RU" sz="3200" b="1">
              <a:latin typeface="Monotype Corsiva" pitchFamily="66" charset="0"/>
            </a:endParaRPr>
          </a:p>
          <a:p>
            <a:r>
              <a:rPr lang="ru-RU" sz="3200" b="1">
                <a:latin typeface="Monotype Corsiva" pitchFamily="66" charset="0"/>
              </a:rPr>
              <a:t>-</a:t>
            </a:r>
            <a:r>
              <a:rPr lang="vi-VN" sz="3200" b="1">
                <a:latin typeface="Monotype Corsiva" pitchFamily="66" charset="0"/>
              </a:rPr>
              <a:t>Инкруста́ция</a:t>
            </a:r>
            <a:endParaRPr lang="ru-RU" sz="3200" b="1">
              <a:latin typeface="Monotype Corsiva" pitchFamily="66" charset="0"/>
            </a:endParaRPr>
          </a:p>
          <a:p>
            <a:r>
              <a:rPr lang="ru-RU" sz="3200" b="1">
                <a:latin typeface="Monotype Corsiva" pitchFamily="66" charset="0"/>
              </a:rPr>
              <a:t>-Маркетр</a:t>
            </a:r>
            <a:r>
              <a:rPr lang="vi-VN" sz="3200" b="1">
                <a:latin typeface="Monotype Corsiva" pitchFamily="66" charset="0"/>
              </a:rPr>
              <a:t>и́</a:t>
            </a:r>
            <a:endParaRPr lang="ru-RU" sz="3200" b="1">
              <a:latin typeface="Monotype Corsiva" pitchFamily="66" charset="0"/>
            </a:endParaRPr>
          </a:p>
          <a:p>
            <a:r>
              <a:rPr lang="ru-RU" sz="3200" b="1">
                <a:latin typeface="Monotype Corsiva" pitchFamily="66" charset="0"/>
              </a:rPr>
              <a:t>-Паркетр</a:t>
            </a:r>
            <a:r>
              <a:rPr lang="vi-VN" sz="3200" b="1">
                <a:latin typeface="Monotype Corsiva" pitchFamily="66" charset="0"/>
              </a:rPr>
              <a:t>и́</a:t>
            </a:r>
            <a:endParaRPr lang="ru-RU" sz="3200" b="1">
              <a:latin typeface="Monotype Corsiva" pitchFamily="66" charset="0"/>
            </a:endParaRPr>
          </a:p>
          <a:p>
            <a:endParaRPr lang="ru-RU" sz="3200" b="1">
              <a:latin typeface="Monotype Corsiva" pitchFamily="66" charset="0"/>
            </a:endParaRPr>
          </a:p>
          <a:p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755650" y="4868863"/>
            <a:ext cx="1800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 b="1">
                <a:latin typeface="Monotype Corsiva" pitchFamily="66" charset="0"/>
              </a:rPr>
              <a:t>Инта́р</a:t>
            </a:r>
            <a:r>
              <a:rPr lang="en-US" sz="3200" b="1">
                <a:latin typeface="Monotype Corsiva" pitchFamily="66" charset="0"/>
              </a:rPr>
              <a:t>c</a:t>
            </a:r>
            <a:r>
              <a:rPr lang="vi-VN" sz="3200" b="1">
                <a:latin typeface="Monotype Corsiva" pitchFamily="66" charset="0"/>
              </a:rPr>
              <a:t>ия</a:t>
            </a:r>
            <a:endParaRPr lang="ru-RU" sz="3200" b="1">
              <a:latin typeface="Monotype Corsiva" pitchFamily="66" charset="0"/>
            </a:endParaRPr>
          </a:p>
        </p:txBody>
      </p:sp>
      <p:pic>
        <p:nvPicPr>
          <p:cNvPr id="23554" name="Picture 8" descr="C:\Documents and Settings\Денис\Рабочий стол\Откр урок\Рис. для откр. урока\Интарсия\linusforwebs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3500438"/>
            <a:ext cx="349408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5" name="Группа 8"/>
          <p:cNvGrpSpPr>
            <a:grpSpLocks/>
          </p:cNvGrpSpPr>
          <p:nvPr/>
        </p:nvGrpSpPr>
        <p:grpSpPr bwMode="auto">
          <a:xfrm>
            <a:off x="214313" y="6286500"/>
            <a:ext cx="6019800" cy="457200"/>
            <a:chOff x="179388" y="6237288"/>
            <a:chExt cx="6019800" cy="457200"/>
          </a:xfrm>
        </p:grpSpPr>
        <p:sp>
          <p:nvSpPr>
            <p:cNvPr id="23559" name="Rectangle 28"/>
            <p:cNvSpPr>
              <a:spLocks noChangeArrowheads="1"/>
            </p:cNvSpPr>
            <p:nvPr/>
          </p:nvSpPr>
          <p:spPr bwMode="auto">
            <a:xfrm>
              <a:off x="179388" y="6237288"/>
              <a:ext cx="6019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ru-RU" sz="1400">
                  <a:solidFill>
                    <a:srgbClr val="808080"/>
                  </a:solidFill>
                  <a:latin typeface="Tahoma" pitchFamily="34" charset="0"/>
                </a:rPr>
                <a:t>Мозаика по дереву – декоративное искусство</a:t>
              </a:r>
              <a:endParaRPr lang="en-US" sz="1400">
                <a:solidFill>
                  <a:srgbClr val="808080"/>
                </a:solidFill>
                <a:latin typeface="Tahoma" pitchFamily="34" charset="0"/>
              </a:endParaRPr>
            </a:p>
          </p:txBody>
        </p:sp>
        <p:sp>
          <p:nvSpPr>
            <p:cNvPr id="11" name="Rectangle 29"/>
            <p:cNvSpPr>
              <a:spLocks noChangeArrowheads="1"/>
            </p:cNvSpPr>
            <p:nvPr/>
          </p:nvSpPr>
          <p:spPr bwMode="gray">
            <a:xfrm>
              <a:off x="250825" y="6308726"/>
              <a:ext cx="2881313" cy="7143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</p:grpSp>
      <p:pic>
        <p:nvPicPr>
          <p:cNvPr id="23556" name="Picture 6" descr="C:\Documents and Settings\Денис\Рабочий стол\Откр урок\Рис. для откр. урока\Интарсия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692150"/>
            <a:ext cx="36734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C:\Documents and Settings\Денис\Рабочий стол\Откр урок\Рис. для откр. урока\Интарсия\895_2582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052513"/>
            <a:ext cx="2643187" cy="37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84213" y="3860800"/>
            <a:ext cx="3816350" cy="2803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Monotype Corsiva" pitchFamily="66" charset="0"/>
              </a:rPr>
              <a:t>-</a:t>
            </a:r>
            <a:r>
              <a:rPr lang="vi-VN" sz="3200" b="1">
                <a:latin typeface="Monotype Corsiva" pitchFamily="66" charset="0"/>
              </a:rPr>
              <a:t>Инкруста́ция</a:t>
            </a:r>
            <a:endParaRPr lang="ru-RU" sz="3200" b="1">
              <a:latin typeface="Monotype Corsiva" pitchFamily="66" charset="0"/>
            </a:endParaRPr>
          </a:p>
          <a:p>
            <a:r>
              <a:rPr lang="ru-RU" sz="3200" b="1">
                <a:latin typeface="Monotype Corsiva" pitchFamily="66" charset="0"/>
              </a:rPr>
              <a:t>-Маркетр</a:t>
            </a:r>
            <a:r>
              <a:rPr lang="vi-VN" sz="3200" b="1">
                <a:latin typeface="Monotype Corsiva" pitchFamily="66" charset="0"/>
              </a:rPr>
              <a:t>и́</a:t>
            </a:r>
            <a:endParaRPr lang="ru-RU" sz="3200" b="1">
              <a:latin typeface="Monotype Corsiva" pitchFamily="66" charset="0"/>
            </a:endParaRPr>
          </a:p>
          <a:p>
            <a:r>
              <a:rPr lang="ru-RU" sz="3200" b="1">
                <a:latin typeface="Monotype Corsiva" pitchFamily="66" charset="0"/>
              </a:rPr>
              <a:t>-</a:t>
            </a:r>
            <a:r>
              <a:rPr lang="vi-VN" sz="3200" b="1">
                <a:latin typeface="Monotype Corsiva" pitchFamily="66" charset="0"/>
              </a:rPr>
              <a:t>Инта́р</a:t>
            </a:r>
            <a:r>
              <a:rPr lang="en-US" sz="3200" b="1">
                <a:latin typeface="Monotype Corsiva" pitchFamily="66" charset="0"/>
              </a:rPr>
              <a:t>c</a:t>
            </a:r>
            <a:r>
              <a:rPr lang="vi-VN" sz="3200" b="1">
                <a:latin typeface="Monotype Corsiva" pitchFamily="66" charset="0"/>
              </a:rPr>
              <a:t>ия</a:t>
            </a:r>
            <a:endParaRPr lang="ru-RU" sz="3200" b="1">
              <a:latin typeface="Monotype Corsiva" pitchFamily="66" charset="0"/>
            </a:endParaRPr>
          </a:p>
          <a:p>
            <a:r>
              <a:rPr lang="ru-RU" sz="3200" b="1">
                <a:latin typeface="Monotype Corsiva" pitchFamily="66" charset="0"/>
              </a:rPr>
              <a:t>-Паркетр</a:t>
            </a:r>
            <a:r>
              <a:rPr lang="vi-VN" sz="3200" b="1">
                <a:latin typeface="Monotype Corsiva" pitchFamily="66" charset="0"/>
              </a:rPr>
              <a:t>и́</a:t>
            </a:r>
            <a:endParaRPr lang="ru-RU" sz="3200" b="1">
              <a:latin typeface="Monotype Corsiva" pitchFamily="66" charset="0"/>
            </a:endParaRPr>
          </a:p>
          <a:p>
            <a:endParaRPr lang="ru-RU" sz="3200" b="1">
              <a:latin typeface="Monotype Corsiva" pitchFamily="66" charset="0"/>
            </a:endParaRPr>
          </a:p>
          <a:p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5435600" y="908050"/>
            <a:ext cx="3025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Monotype Corsiva" pitchFamily="66" charset="0"/>
              </a:rPr>
              <a:t>Маркетр</a:t>
            </a:r>
            <a:r>
              <a:rPr lang="vi-VN" sz="3200" b="1">
                <a:latin typeface="Monotype Corsiva" pitchFamily="66" charset="0"/>
              </a:rPr>
              <a:t>и́</a:t>
            </a:r>
            <a:endParaRPr lang="ru-RU" sz="3200" b="1">
              <a:latin typeface="Monotype Corsiva" pitchFamily="66" charset="0"/>
            </a:endParaRPr>
          </a:p>
        </p:txBody>
      </p:sp>
      <p:grpSp>
        <p:nvGrpSpPr>
          <p:cNvPr id="24578" name="Группа 8"/>
          <p:cNvGrpSpPr>
            <a:grpSpLocks/>
          </p:cNvGrpSpPr>
          <p:nvPr/>
        </p:nvGrpSpPr>
        <p:grpSpPr bwMode="auto">
          <a:xfrm>
            <a:off x="214313" y="6286500"/>
            <a:ext cx="6019800" cy="457200"/>
            <a:chOff x="179388" y="6237288"/>
            <a:chExt cx="6019800" cy="457200"/>
          </a:xfrm>
        </p:grpSpPr>
        <p:sp>
          <p:nvSpPr>
            <p:cNvPr id="24582" name="Rectangle 28"/>
            <p:cNvSpPr>
              <a:spLocks noChangeArrowheads="1"/>
            </p:cNvSpPr>
            <p:nvPr/>
          </p:nvSpPr>
          <p:spPr bwMode="auto">
            <a:xfrm>
              <a:off x="179388" y="6237288"/>
              <a:ext cx="6019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ru-RU" sz="1400">
                  <a:solidFill>
                    <a:srgbClr val="808080"/>
                  </a:solidFill>
                  <a:latin typeface="Tahoma" pitchFamily="34" charset="0"/>
                </a:rPr>
                <a:t>Мозаика по дереву – декоративное искусство</a:t>
              </a:r>
              <a:endParaRPr lang="en-US" sz="1400">
                <a:solidFill>
                  <a:srgbClr val="808080"/>
                </a:solidFill>
                <a:latin typeface="Tahoma" pitchFamily="34" charset="0"/>
              </a:endParaRPr>
            </a:p>
          </p:txBody>
        </p:sp>
        <p:sp>
          <p:nvSpPr>
            <p:cNvPr id="11" name="Rectangle 29"/>
            <p:cNvSpPr>
              <a:spLocks noChangeArrowheads="1"/>
            </p:cNvSpPr>
            <p:nvPr/>
          </p:nvSpPr>
          <p:spPr bwMode="gray">
            <a:xfrm>
              <a:off x="250825" y="6308726"/>
              <a:ext cx="2881313" cy="7143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</p:grpSp>
      <p:pic>
        <p:nvPicPr>
          <p:cNvPr id="24579" name="Picture 6" descr="C:\Documents and Settings\Денис\Рабочий стол\Откр урок\Рис. для откр. урока\Интарсия\Intarsien$20Pitti-Tschibi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87413">
            <a:off x="3876675" y="3051175"/>
            <a:ext cx="4910138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C:\Documents and Settings\Денис\Рабочий стол\Откр урок\Рис. для откр. урока\Маркетри\Intarsien$20Ad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82828">
            <a:off x="698500" y="1417638"/>
            <a:ext cx="33274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292725" y="908050"/>
            <a:ext cx="3168650" cy="2803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Monotype Corsiva" pitchFamily="66" charset="0"/>
              </a:rPr>
              <a:t>-Маркетр</a:t>
            </a:r>
            <a:r>
              <a:rPr lang="vi-VN" sz="3200" b="1">
                <a:latin typeface="Monotype Corsiva" pitchFamily="66" charset="0"/>
              </a:rPr>
              <a:t>и́</a:t>
            </a:r>
            <a:endParaRPr lang="ru-RU" sz="3200" b="1">
              <a:latin typeface="Monotype Corsiva" pitchFamily="66" charset="0"/>
            </a:endParaRPr>
          </a:p>
          <a:p>
            <a:r>
              <a:rPr lang="ru-RU" sz="3200" b="1">
                <a:latin typeface="Monotype Corsiva" pitchFamily="66" charset="0"/>
              </a:rPr>
              <a:t>-</a:t>
            </a:r>
            <a:r>
              <a:rPr lang="vi-VN" sz="3200" b="1">
                <a:latin typeface="Monotype Corsiva" pitchFamily="66" charset="0"/>
              </a:rPr>
              <a:t>Инкруста́ция</a:t>
            </a:r>
            <a:endParaRPr lang="ru-RU" sz="3200" b="1">
              <a:latin typeface="Monotype Corsiva" pitchFamily="66" charset="0"/>
            </a:endParaRPr>
          </a:p>
          <a:p>
            <a:r>
              <a:rPr lang="ru-RU" sz="3200" b="1">
                <a:latin typeface="Monotype Corsiva" pitchFamily="66" charset="0"/>
              </a:rPr>
              <a:t>-</a:t>
            </a:r>
            <a:r>
              <a:rPr lang="vi-VN" sz="3200" b="1">
                <a:latin typeface="Monotype Corsiva" pitchFamily="66" charset="0"/>
              </a:rPr>
              <a:t>Инта́р</a:t>
            </a:r>
            <a:r>
              <a:rPr lang="en-US" sz="3200" b="1">
                <a:latin typeface="Monotype Corsiva" pitchFamily="66" charset="0"/>
              </a:rPr>
              <a:t>c</a:t>
            </a:r>
            <a:r>
              <a:rPr lang="vi-VN" sz="3200" b="1">
                <a:latin typeface="Monotype Corsiva" pitchFamily="66" charset="0"/>
              </a:rPr>
              <a:t>ия</a:t>
            </a:r>
            <a:endParaRPr lang="ru-RU" sz="3200" b="1">
              <a:latin typeface="Monotype Corsiva" pitchFamily="66" charset="0"/>
            </a:endParaRPr>
          </a:p>
          <a:p>
            <a:r>
              <a:rPr lang="ru-RU" sz="3200" b="1">
                <a:latin typeface="Monotype Corsiva" pitchFamily="66" charset="0"/>
              </a:rPr>
              <a:t>-Паркетр</a:t>
            </a:r>
            <a:r>
              <a:rPr lang="vi-VN" sz="3200" b="1">
                <a:latin typeface="Monotype Corsiva" pitchFamily="66" charset="0"/>
              </a:rPr>
              <a:t>и́</a:t>
            </a:r>
            <a:endParaRPr lang="ru-RU" sz="3200" b="1">
              <a:latin typeface="Monotype Corsiva" pitchFamily="66" charset="0"/>
            </a:endParaRPr>
          </a:p>
          <a:p>
            <a:endParaRPr lang="ru-RU" sz="3200" b="1">
              <a:latin typeface="Monotype Corsiva" pitchFamily="66" charset="0"/>
            </a:endParaRPr>
          </a:p>
          <a:p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924300" y="2420938"/>
            <a:ext cx="17478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Monotype Corsiva" pitchFamily="66" charset="0"/>
              </a:rPr>
              <a:t>Паркетр</a:t>
            </a:r>
            <a:r>
              <a:rPr lang="vi-VN" sz="3200" b="1">
                <a:latin typeface="Monotype Corsiva" pitchFamily="66" charset="0"/>
              </a:rPr>
              <a:t>и́</a:t>
            </a:r>
            <a:endParaRPr lang="ru-RU" sz="3200" b="1">
              <a:latin typeface="Monotype Corsiva" pitchFamily="66" charset="0"/>
            </a:endParaRPr>
          </a:p>
        </p:txBody>
      </p:sp>
      <p:grpSp>
        <p:nvGrpSpPr>
          <p:cNvPr id="25602" name="Группа 8"/>
          <p:cNvGrpSpPr>
            <a:grpSpLocks/>
          </p:cNvGrpSpPr>
          <p:nvPr/>
        </p:nvGrpSpPr>
        <p:grpSpPr bwMode="auto">
          <a:xfrm>
            <a:off x="214313" y="6286500"/>
            <a:ext cx="6019800" cy="457200"/>
            <a:chOff x="179388" y="6237288"/>
            <a:chExt cx="6019800" cy="457200"/>
          </a:xfrm>
        </p:grpSpPr>
        <p:sp>
          <p:nvSpPr>
            <p:cNvPr id="25607" name="Rectangle 28"/>
            <p:cNvSpPr>
              <a:spLocks noChangeArrowheads="1"/>
            </p:cNvSpPr>
            <p:nvPr/>
          </p:nvSpPr>
          <p:spPr bwMode="auto">
            <a:xfrm>
              <a:off x="179388" y="6237288"/>
              <a:ext cx="6019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ru-RU" sz="1400">
                  <a:solidFill>
                    <a:srgbClr val="808080"/>
                  </a:solidFill>
                  <a:latin typeface="Tahoma" pitchFamily="34" charset="0"/>
                </a:rPr>
                <a:t>Мозаика по дереву – декоративное искусство</a:t>
              </a:r>
              <a:endParaRPr lang="en-US" sz="1400">
                <a:solidFill>
                  <a:srgbClr val="808080"/>
                </a:solidFill>
                <a:latin typeface="Tahoma" pitchFamily="34" charset="0"/>
              </a:endParaRPr>
            </a:p>
          </p:txBody>
        </p:sp>
        <p:sp>
          <p:nvSpPr>
            <p:cNvPr id="11" name="Rectangle 29"/>
            <p:cNvSpPr>
              <a:spLocks noChangeArrowheads="1"/>
            </p:cNvSpPr>
            <p:nvPr/>
          </p:nvSpPr>
          <p:spPr bwMode="gray">
            <a:xfrm>
              <a:off x="250825" y="6308726"/>
              <a:ext cx="2881313" cy="7143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</p:grpSp>
      <p:pic>
        <p:nvPicPr>
          <p:cNvPr id="8" name="Picture 9" descr="Безымянный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055072">
            <a:off x="2892519" y="3678682"/>
            <a:ext cx="3363771" cy="2521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 descr="Безымянный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 rot="621480">
            <a:off x="5779086" y="2837977"/>
            <a:ext cx="3165717" cy="2447757"/>
          </a:xfrm>
          <a:effectLst>
            <a:softEdge rad="112500"/>
          </a:effectLst>
        </p:spPr>
      </p:pic>
      <p:pic>
        <p:nvPicPr>
          <p:cNvPr id="25605" name="Picture 5" descr="116347256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36550" y="2003425"/>
            <a:ext cx="3586163" cy="2511425"/>
          </a:xfr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779838" y="981075"/>
            <a:ext cx="2952750" cy="2803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Monotype Corsiva" pitchFamily="66" charset="0"/>
              </a:rPr>
              <a:t>-</a:t>
            </a:r>
            <a:r>
              <a:rPr lang="vi-VN" sz="3200" b="1">
                <a:latin typeface="Monotype Corsiva" pitchFamily="66" charset="0"/>
              </a:rPr>
              <a:t>Инкруста́ция</a:t>
            </a:r>
            <a:endParaRPr lang="ru-RU" sz="3200" b="1">
              <a:latin typeface="Monotype Corsiva" pitchFamily="66" charset="0"/>
            </a:endParaRPr>
          </a:p>
          <a:p>
            <a:r>
              <a:rPr lang="ru-RU" sz="3200" b="1">
                <a:latin typeface="Monotype Corsiva" pitchFamily="66" charset="0"/>
              </a:rPr>
              <a:t>-</a:t>
            </a:r>
            <a:r>
              <a:rPr lang="vi-VN" sz="3200" b="1">
                <a:latin typeface="Monotype Corsiva" pitchFamily="66" charset="0"/>
              </a:rPr>
              <a:t>Инта́р</a:t>
            </a:r>
            <a:r>
              <a:rPr lang="en-US" sz="3200" b="1">
                <a:latin typeface="Monotype Corsiva" pitchFamily="66" charset="0"/>
              </a:rPr>
              <a:t>c</a:t>
            </a:r>
            <a:r>
              <a:rPr lang="vi-VN" sz="3200" b="1">
                <a:latin typeface="Monotype Corsiva" pitchFamily="66" charset="0"/>
              </a:rPr>
              <a:t>ия</a:t>
            </a:r>
            <a:endParaRPr lang="ru-RU" sz="3200" b="1">
              <a:latin typeface="Monotype Corsiva" pitchFamily="66" charset="0"/>
            </a:endParaRPr>
          </a:p>
          <a:p>
            <a:r>
              <a:rPr lang="ru-RU" sz="3200" b="1">
                <a:latin typeface="Monotype Corsiva" pitchFamily="66" charset="0"/>
              </a:rPr>
              <a:t>-Маркетр</a:t>
            </a:r>
            <a:r>
              <a:rPr lang="vi-VN" sz="3200" b="1">
                <a:latin typeface="Monotype Corsiva" pitchFamily="66" charset="0"/>
              </a:rPr>
              <a:t>и́</a:t>
            </a:r>
            <a:endParaRPr lang="ru-RU" sz="3200" b="1">
              <a:latin typeface="Monotype Corsiva" pitchFamily="66" charset="0"/>
            </a:endParaRPr>
          </a:p>
          <a:p>
            <a:r>
              <a:rPr lang="ru-RU" sz="3200" b="1">
                <a:latin typeface="Monotype Corsiva" pitchFamily="66" charset="0"/>
              </a:rPr>
              <a:t>-Паркетр</a:t>
            </a:r>
            <a:r>
              <a:rPr lang="vi-VN" sz="3200" b="1">
                <a:latin typeface="Monotype Corsiva" pitchFamily="66" charset="0"/>
              </a:rPr>
              <a:t>и́</a:t>
            </a:r>
            <a:endParaRPr lang="ru-RU" sz="3200" b="1">
              <a:latin typeface="Monotype Corsiva" pitchFamily="66" charset="0"/>
            </a:endParaRPr>
          </a:p>
          <a:p>
            <a:endParaRPr lang="ru-RU" sz="3200" b="1">
              <a:latin typeface="Monotype Corsiva" pitchFamily="66" charset="0"/>
            </a:endParaRPr>
          </a:p>
          <a:p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0" y="836613"/>
            <a:ext cx="91440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chemeClr val="tx2"/>
                </a:solidFill>
                <a:latin typeface="Arial" charset="0"/>
              </a:rPr>
              <a:t>Практическая работа</a:t>
            </a:r>
            <a:r>
              <a:rPr lang="ru-RU" sz="4800" b="1">
                <a:solidFill>
                  <a:srgbClr val="FF0066"/>
                </a:solidFill>
                <a:latin typeface="Arial" charset="0"/>
              </a:rPr>
              <a:t> </a:t>
            </a:r>
            <a:endParaRPr lang="en-US" sz="4800" b="1">
              <a:solidFill>
                <a:srgbClr val="FF0066"/>
              </a:solidFill>
              <a:latin typeface="Arial" charset="0"/>
            </a:endParaRPr>
          </a:p>
          <a:p>
            <a:pPr algn="ctr"/>
            <a:endParaRPr lang="en-US" sz="4800" b="1">
              <a:solidFill>
                <a:srgbClr val="FF0066"/>
              </a:solidFill>
              <a:latin typeface="Arial" charset="0"/>
            </a:endParaRPr>
          </a:p>
          <a:p>
            <a:pPr algn="ctr"/>
            <a:r>
              <a:rPr lang="ru-RU" sz="4800" b="1">
                <a:solidFill>
                  <a:srgbClr val="FF0066"/>
                </a:solidFill>
                <a:latin typeface="Arial" charset="0"/>
              </a:rPr>
              <a:t>«Изготовление рисунка, склеивание и отделка мозаичного набора».</a:t>
            </a:r>
            <a:r>
              <a:rPr lang="ru-RU" sz="3200" b="1">
                <a:solidFill>
                  <a:srgbClr val="FF0066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0" y="704850"/>
            <a:ext cx="9144000" cy="563563"/>
          </a:xfrm>
        </p:spPr>
        <p:txBody>
          <a:bodyPr/>
          <a:lstStyle/>
          <a:p>
            <a:pPr algn="ctr"/>
            <a:r>
              <a:rPr lang="ru-RU" sz="2600" smtClean="0">
                <a:latin typeface="Arial" charset="0"/>
              </a:rPr>
              <a:t>Правила безопасного труда при выполнении работы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</a:rPr>
              <a:t>Перед началом работы одеть спецодежду.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Каждый учащийся должен работать только на своём рабочем месте, менять рабочее место можно только с разрешения учителя.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Начинать работу можно только с разрешения учителя.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Нельзя класть рабочий инструмент на край верстака.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Передавать режущий инструмент ручкой вперёд.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Нельзя отвлекать работающих одноклассников. 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При получении травмы учащийся должен немедленно обратиться к учителю. </a:t>
            </a:r>
            <a:endParaRPr lang="ru-RU" sz="2000" b="1" smtClean="0">
              <a:latin typeface="Times New Roman" pitchFamily="18" charset="0"/>
            </a:endParaRP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После окончания работы необходимо сложить все инструменты в отведенное для этого место и убрать свое рабочее место.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b="1" smtClean="0">
              <a:latin typeface="Arial" charset="0"/>
            </a:endParaRPr>
          </a:p>
          <a:p>
            <a:endParaRPr lang="ru-RU" sz="3000" smtClean="0"/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  <a:latin typeface="Arial" charset="0"/>
              </a:rPr>
              <a:t>Практическая работа</a:t>
            </a:r>
            <a:r>
              <a:rPr lang="ru-RU" sz="2000" b="1">
                <a:solidFill>
                  <a:srgbClr val="FF0066"/>
                </a:solidFill>
                <a:latin typeface="Arial" charset="0"/>
              </a:rPr>
              <a:t> </a:t>
            </a:r>
            <a:endParaRPr lang="en-US" sz="2000" b="1">
              <a:solidFill>
                <a:srgbClr val="FF0066"/>
              </a:solidFill>
              <a:latin typeface="Arial" charset="0"/>
            </a:endParaRPr>
          </a:p>
          <a:p>
            <a:pPr algn="ctr"/>
            <a:r>
              <a:rPr lang="ru-RU" sz="2000" b="1">
                <a:solidFill>
                  <a:srgbClr val="FF0066"/>
                </a:solidFill>
                <a:latin typeface="Arial" charset="0"/>
              </a:rPr>
              <a:t>«Изготовление рисунка, склеивание и отделка мозаичного набора».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Picture 4" descr="http://img-fotki.yandex.ru/get/5503/foviks21.9/0_58fff_e22a9f71_XL">
            <a:hlinkClick r:id="rId2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5651500" y="1052513"/>
            <a:ext cx="3292475" cy="4389437"/>
          </a:xfrm>
        </p:spPr>
      </p:pic>
      <p:pic>
        <p:nvPicPr>
          <p:cNvPr id="14339" name="Picture 5" descr="bi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260350"/>
            <a:ext cx="4897437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DSC019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6013" y="4127500"/>
            <a:ext cx="36576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Picture 4" descr="1039864[1]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3644900"/>
            <a:ext cx="2127250" cy="2997200"/>
          </a:xfrm>
        </p:spPr>
      </p:pic>
      <p:pic>
        <p:nvPicPr>
          <p:cNvPr id="15363" name="Picture 5" descr="1269559424_4-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0"/>
            <a:ext cx="27813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201107111234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0"/>
            <a:ext cx="4392612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art-sd_71_05_mozaica_interier_05_chastn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3500438"/>
            <a:ext cx="4897437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25"/>
            <a:ext cx="8229600" cy="1428750"/>
          </a:xfrm>
        </p:spPr>
        <p:txBody>
          <a:bodyPr/>
          <a:lstStyle/>
          <a:p>
            <a:pPr marL="271463" indent="714375" algn="just" eaLnBrk="1" hangingPunct="1"/>
            <a:r>
              <a:rPr lang="ru-RU" sz="4400" b="1" smtClean="0">
                <a:solidFill>
                  <a:schemeClr val="tx1"/>
                </a:solidFill>
                <a:latin typeface="Monotype Corsiva" pitchFamily="66" charset="0"/>
              </a:rPr>
              <a:t>Мозаика</a:t>
            </a:r>
            <a:r>
              <a:rPr lang="ru-RU" sz="440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4000" smtClean="0">
                <a:solidFill>
                  <a:schemeClr val="tx1"/>
                </a:solidFill>
                <a:latin typeface="Monotype Corsiva" pitchFamily="66" charset="0"/>
              </a:rPr>
              <a:t>– </a:t>
            </a:r>
            <a:r>
              <a:rPr lang="ru-RU" sz="3800" i="1" smtClean="0">
                <a:solidFill>
                  <a:schemeClr val="tx1"/>
                </a:solidFill>
                <a:latin typeface="Monotype Corsiva" pitchFamily="66" charset="0"/>
              </a:rPr>
              <a:t>изображение, рисунок или узор, выполненный из однородных  или различных по материалу частиц (камня, стекла, керамики, древесины, слоновой кости, перламутра, металла и т.д.)</a:t>
            </a:r>
          </a:p>
        </p:txBody>
      </p:sp>
      <p:grpSp>
        <p:nvGrpSpPr>
          <p:cNvPr id="16386" name="Группа 5"/>
          <p:cNvGrpSpPr>
            <a:grpSpLocks/>
          </p:cNvGrpSpPr>
          <p:nvPr/>
        </p:nvGrpSpPr>
        <p:grpSpPr bwMode="auto">
          <a:xfrm>
            <a:off x="214313" y="6286500"/>
            <a:ext cx="6019800" cy="457200"/>
            <a:chOff x="179388" y="6237288"/>
            <a:chExt cx="6019800" cy="457200"/>
          </a:xfrm>
        </p:grpSpPr>
        <p:sp>
          <p:nvSpPr>
            <p:cNvPr id="16389" name="Rectangle 28"/>
            <p:cNvSpPr>
              <a:spLocks noChangeArrowheads="1"/>
            </p:cNvSpPr>
            <p:nvPr/>
          </p:nvSpPr>
          <p:spPr bwMode="auto">
            <a:xfrm>
              <a:off x="179388" y="6237288"/>
              <a:ext cx="6019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ru-RU" sz="1400">
                  <a:solidFill>
                    <a:srgbClr val="808080"/>
                  </a:solidFill>
                  <a:latin typeface="Tahoma" pitchFamily="34" charset="0"/>
                </a:rPr>
                <a:t>Мозаика по дереву – декоративное искусство</a:t>
              </a:r>
              <a:endParaRPr lang="en-US" sz="1400">
                <a:solidFill>
                  <a:srgbClr val="808080"/>
                </a:solidFill>
                <a:latin typeface="Tahoma" pitchFamily="34" charset="0"/>
              </a:endParaRPr>
            </a:p>
          </p:txBody>
        </p:sp>
        <p:sp>
          <p:nvSpPr>
            <p:cNvPr id="8" name="Rectangle 29"/>
            <p:cNvSpPr>
              <a:spLocks noChangeArrowheads="1"/>
            </p:cNvSpPr>
            <p:nvPr/>
          </p:nvSpPr>
          <p:spPr bwMode="gray">
            <a:xfrm>
              <a:off x="250825" y="6308726"/>
              <a:ext cx="2881313" cy="7143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</p:grpSp>
      <p:pic>
        <p:nvPicPr>
          <p:cNvPr id="16387" name="Picture 7" descr="C:\Documents and Settings\Денис\Рабочий стол\Откр урок\Рис. для откр. урока\Инкрустация\18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42623">
            <a:off x="4395788" y="3973513"/>
            <a:ext cx="3898900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C:\Documents and Settings\Денис\Рабочий стол\Откр урок\Рис. для откр. урока\Рисунки Мозаика\K4534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39632">
            <a:off x="1133475" y="3770313"/>
            <a:ext cx="3840163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 descr="C:\Documents and Settings\Денис\Рабочий стол\Откр урок\image110.gif"/>
          <p:cNvPicPr>
            <a:picLocks noChangeAspect="1" noChangeArrowheads="1"/>
          </p:cNvPicPr>
          <p:nvPr/>
        </p:nvPicPr>
        <p:blipFill>
          <a:blip r:embed="rId2"/>
          <a:srcRect l="1779" t="6143" r="1703" b="7167"/>
          <a:stretch>
            <a:fillRect/>
          </a:stretch>
        </p:blipFill>
        <p:spPr bwMode="auto">
          <a:xfrm>
            <a:off x="6335713" y="4724400"/>
            <a:ext cx="28082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0" name="Группа 8"/>
          <p:cNvGrpSpPr>
            <a:grpSpLocks/>
          </p:cNvGrpSpPr>
          <p:nvPr/>
        </p:nvGrpSpPr>
        <p:grpSpPr bwMode="auto">
          <a:xfrm>
            <a:off x="179388" y="6400800"/>
            <a:ext cx="6019800" cy="457200"/>
            <a:chOff x="179388" y="6237288"/>
            <a:chExt cx="6019800" cy="457200"/>
          </a:xfrm>
        </p:grpSpPr>
        <p:sp>
          <p:nvSpPr>
            <p:cNvPr id="17418" name="Rectangle 28"/>
            <p:cNvSpPr>
              <a:spLocks noChangeArrowheads="1"/>
            </p:cNvSpPr>
            <p:nvPr/>
          </p:nvSpPr>
          <p:spPr bwMode="auto">
            <a:xfrm>
              <a:off x="179388" y="6237288"/>
              <a:ext cx="6019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ru-RU" sz="1400">
                  <a:solidFill>
                    <a:srgbClr val="808080"/>
                  </a:solidFill>
                  <a:latin typeface="Tahoma" pitchFamily="34" charset="0"/>
                </a:rPr>
                <a:t>Мозаика по дереву – декоративное искусство</a:t>
              </a:r>
              <a:endParaRPr lang="en-US" sz="1400">
                <a:solidFill>
                  <a:srgbClr val="808080"/>
                </a:solidFill>
                <a:latin typeface="Tahoma" pitchFamily="34" charset="0"/>
              </a:endParaRPr>
            </a:p>
          </p:txBody>
        </p:sp>
        <p:sp>
          <p:nvSpPr>
            <p:cNvPr id="11" name="Rectangle 29"/>
            <p:cNvSpPr>
              <a:spLocks noChangeArrowheads="1"/>
            </p:cNvSpPr>
            <p:nvPr/>
          </p:nvSpPr>
          <p:spPr bwMode="gray">
            <a:xfrm>
              <a:off x="250825" y="6308726"/>
              <a:ext cx="2881313" cy="7143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</p:grp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428750"/>
          </a:xfrm>
        </p:spPr>
        <p:txBody>
          <a:bodyPr/>
          <a:lstStyle/>
          <a:p>
            <a:pPr marL="271463" indent="714375" eaLnBrk="1" hangingPunct="1"/>
            <a:r>
              <a:rPr lang="ru-RU" sz="4400" b="1" smtClean="0">
                <a:latin typeface="Monotype Corsiva" pitchFamily="66" charset="0"/>
              </a:rPr>
              <a:t/>
            </a:r>
            <a:br>
              <a:rPr lang="ru-RU" sz="4400" b="1" smtClean="0">
                <a:latin typeface="Monotype Corsiva" pitchFamily="66" charset="0"/>
              </a:rPr>
            </a:br>
            <a:r>
              <a:rPr lang="ru-RU" sz="4400" b="1" smtClean="0">
                <a:solidFill>
                  <a:schemeClr val="tx1"/>
                </a:solidFill>
                <a:latin typeface="Monotype Corsiva" pitchFamily="66" charset="0"/>
              </a:rPr>
              <a:t>         </a:t>
            </a:r>
            <a:r>
              <a:rPr lang="vi-VN" sz="4400" b="1" i="1" smtClean="0">
                <a:solidFill>
                  <a:schemeClr val="tx1"/>
                </a:solidFill>
                <a:latin typeface="Monotype Corsiva" pitchFamily="66" charset="0"/>
              </a:rPr>
              <a:t>Орна́мент</a:t>
            </a:r>
            <a:r>
              <a:rPr lang="ru-RU" sz="4400" b="1" i="1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3800" i="1" smtClean="0">
                <a:solidFill>
                  <a:schemeClr val="tx1"/>
                </a:solidFill>
                <a:latin typeface="Monotype Corsiva" pitchFamily="66" charset="0"/>
              </a:rPr>
              <a:t>– узор, состоящий из ритмически повторяющихся элементов. </a:t>
            </a:r>
          </a:p>
        </p:txBody>
      </p:sp>
      <p:pic>
        <p:nvPicPr>
          <p:cNvPr id="17412" name="Picture 6" descr="C:\Documents and Settings\Денис\Рабочий стол\Откр урок\image111.gif"/>
          <p:cNvPicPr>
            <a:picLocks noChangeAspect="1" noChangeArrowheads="1"/>
          </p:cNvPicPr>
          <p:nvPr/>
        </p:nvPicPr>
        <p:blipFill>
          <a:blip r:embed="rId3"/>
          <a:srcRect t="3145" r="6956"/>
          <a:stretch>
            <a:fillRect/>
          </a:stretch>
        </p:blipFill>
        <p:spPr bwMode="auto">
          <a:xfrm>
            <a:off x="0" y="1773238"/>
            <a:ext cx="2843213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 descr="or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contrast="48000"/>
          </a:blip>
          <a:srcRect/>
          <a:stretch>
            <a:fillRect/>
          </a:stretch>
        </p:blipFill>
        <p:spPr bwMode="auto">
          <a:xfrm>
            <a:off x="0" y="3644900"/>
            <a:ext cx="3059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2" descr="WI2QVCAXSH0X4CALRZ4DBCAV9A43WCATM1EI9CAHE9XTHCAI7UQ5YCAFC3LX0CAZ7N22MCAYZ48C0CAUKSO1WCA12428PCA30T28ECA55QXEICAX42BL1CAA2PCHVCA4X6T0TCAXYKX0ZCAHFY2I3CAJ25AP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1557338"/>
            <a:ext cx="2144713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3" descr="parket2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1628775"/>
            <a:ext cx="35814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4" descr="3[1]"/>
          <p:cNvPicPr>
            <a:picLocks noChangeAspect="1" noChangeArrowheads="1"/>
          </p:cNvPicPr>
          <p:nvPr/>
        </p:nvPicPr>
        <p:blipFill>
          <a:blip r:embed="rId8"/>
          <a:srcRect l="20276" t="16165" r="8855" b="6068"/>
          <a:stretch>
            <a:fillRect/>
          </a:stretch>
        </p:blipFill>
        <p:spPr bwMode="auto">
          <a:xfrm>
            <a:off x="3203575" y="4221163"/>
            <a:ext cx="3024188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5" descr="q41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AEBDBA"/>
              </a:clrFrom>
              <a:clrTo>
                <a:srgbClr val="AEBDBA">
                  <a:alpha val="0"/>
                </a:srgbClr>
              </a:clrTo>
            </a:clrChange>
          </a:blip>
          <a:srcRect l="16000" t="18001" r="14000" b="22000"/>
          <a:stretch>
            <a:fillRect/>
          </a:stretch>
        </p:blipFill>
        <p:spPr bwMode="auto">
          <a:xfrm>
            <a:off x="755650" y="4724400"/>
            <a:ext cx="18288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Группа 8"/>
          <p:cNvGrpSpPr>
            <a:grpSpLocks/>
          </p:cNvGrpSpPr>
          <p:nvPr/>
        </p:nvGrpSpPr>
        <p:grpSpPr bwMode="auto">
          <a:xfrm>
            <a:off x="214313" y="6286500"/>
            <a:ext cx="6019800" cy="457200"/>
            <a:chOff x="179388" y="6237288"/>
            <a:chExt cx="6019800" cy="457200"/>
          </a:xfrm>
        </p:grpSpPr>
        <p:sp>
          <p:nvSpPr>
            <p:cNvPr id="18439" name="Rectangle 28"/>
            <p:cNvSpPr>
              <a:spLocks noChangeArrowheads="1"/>
            </p:cNvSpPr>
            <p:nvPr/>
          </p:nvSpPr>
          <p:spPr bwMode="auto">
            <a:xfrm>
              <a:off x="179388" y="6237288"/>
              <a:ext cx="6019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ru-RU" sz="1400">
                  <a:solidFill>
                    <a:srgbClr val="808080"/>
                  </a:solidFill>
                  <a:latin typeface="Tahoma" pitchFamily="34" charset="0"/>
                </a:rPr>
                <a:t>Мозаика по дереву – декоративное искусство</a:t>
              </a:r>
              <a:endParaRPr lang="en-US" sz="1400">
                <a:solidFill>
                  <a:srgbClr val="808080"/>
                </a:solidFill>
                <a:latin typeface="Tahoma" pitchFamily="34" charset="0"/>
              </a:endParaRPr>
            </a:p>
          </p:txBody>
        </p:sp>
        <p:sp>
          <p:nvSpPr>
            <p:cNvPr id="11" name="Rectangle 29"/>
            <p:cNvSpPr>
              <a:spLocks noChangeArrowheads="1"/>
            </p:cNvSpPr>
            <p:nvPr/>
          </p:nvSpPr>
          <p:spPr bwMode="gray">
            <a:xfrm>
              <a:off x="250825" y="6308726"/>
              <a:ext cx="2881313" cy="7143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</p:grpSp>
      <p:sp>
        <p:nvSpPr>
          <p:cNvPr id="18434" name="Rectangle 3"/>
          <p:cNvSpPr txBox="1">
            <a:spLocks noChangeArrowheads="1"/>
          </p:cNvSpPr>
          <p:nvPr/>
        </p:nvSpPr>
        <p:spPr bwMode="auto">
          <a:xfrm>
            <a:off x="4211638" y="836613"/>
            <a:ext cx="45720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11113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None/>
            </a:pPr>
            <a:r>
              <a:rPr lang="ru-RU" sz="2600">
                <a:latin typeface="Arial" charset="0"/>
              </a:rPr>
              <a:t>- </a:t>
            </a:r>
            <a:r>
              <a:rPr lang="ru-RU" sz="2600">
                <a:latin typeface="Constantia" pitchFamily="18" charset="0"/>
              </a:rPr>
              <a:t>украшение деревянных изделий пластинками металла, перламутра, слоновой кости и других материалов.</a:t>
            </a:r>
          </a:p>
        </p:txBody>
      </p:sp>
      <p:pic>
        <p:nvPicPr>
          <p:cNvPr id="18435" name="Picture 10" descr="C:\Documents and Settings\Денис\Рабочий стол\Откр урок\Рис. для откр. урока\Рисунки Мозаика\013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12875"/>
            <a:ext cx="2881312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852738"/>
            <a:ext cx="302577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12"/>
          <p:cNvSpPr>
            <a:spLocks noChangeArrowheads="1"/>
          </p:cNvSpPr>
          <p:nvPr/>
        </p:nvSpPr>
        <p:spPr bwMode="auto">
          <a:xfrm>
            <a:off x="0" y="692150"/>
            <a:ext cx="4467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4000" b="1" i="1">
                <a:latin typeface="Monotype Corsiva" pitchFamily="66" charset="0"/>
              </a:rPr>
              <a:t>Инкруста́ция</a:t>
            </a:r>
            <a:endParaRPr lang="ru-RU" sz="4000" b="1" i="1">
              <a:latin typeface="Monotype Corsiva" pitchFamily="66" charset="0"/>
            </a:endParaRPr>
          </a:p>
        </p:txBody>
      </p:sp>
      <p:pic>
        <p:nvPicPr>
          <p:cNvPr id="18438" name="Picture 10" descr="greben_1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42926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Группа 8"/>
          <p:cNvGrpSpPr>
            <a:grpSpLocks/>
          </p:cNvGrpSpPr>
          <p:nvPr/>
        </p:nvGrpSpPr>
        <p:grpSpPr bwMode="auto">
          <a:xfrm>
            <a:off x="214313" y="6286500"/>
            <a:ext cx="6019800" cy="457200"/>
            <a:chOff x="179388" y="6237288"/>
            <a:chExt cx="6019800" cy="457200"/>
          </a:xfrm>
        </p:grpSpPr>
        <p:sp>
          <p:nvSpPr>
            <p:cNvPr id="19463" name="Rectangle 28"/>
            <p:cNvSpPr>
              <a:spLocks noChangeArrowheads="1"/>
            </p:cNvSpPr>
            <p:nvPr/>
          </p:nvSpPr>
          <p:spPr bwMode="auto">
            <a:xfrm>
              <a:off x="179388" y="6237288"/>
              <a:ext cx="6019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ru-RU" sz="1400">
                  <a:solidFill>
                    <a:srgbClr val="808080"/>
                  </a:solidFill>
                  <a:latin typeface="Tahoma" pitchFamily="34" charset="0"/>
                </a:rPr>
                <a:t>Мозаика по дереву – декоративное искусство</a:t>
              </a:r>
              <a:endParaRPr lang="en-US" sz="1400">
                <a:solidFill>
                  <a:srgbClr val="808080"/>
                </a:solidFill>
                <a:latin typeface="Tahoma" pitchFamily="34" charset="0"/>
              </a:endParaRPr>
            </a:p>
          </p:txBody>
        </p:sp>
        <p:sp>
          <p:nvSpPr>
            <p:cNvPr id="11" name="Rectangle 29"/>
            <p:cNvSpPr>
              <a:spLocks noChangeArrowheads="1"/>
            </p:cNvSpPr>
            <p:nvPr/>
          </p:nvSpPr>
          <p:spPr bwMode="gray">
            <a:xfrm>
              <a:off x="250825" y="6308726"/>
              <a:ext cx="2881313" cy="7143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</p:grpSp>
      <p:sp>
        <p:nvSpPr>
          <p:cNvPr id="19458" name="Rectangle 3"/>
          <p:cNvSpPr txBox="1">
            <a:spLocks noChangeArrowheads="1"/>
          </p:cNvSpPr>
          <p:nvPr/>
        </p:nvSpPr>
        <p:spPr bwMode="auto">
          <a:xfrm>
            <a:off x="3059113" y="836613"/>
            <a:ext cx="60848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2075" indent="11113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3000">
                <a:latin typeface="Constantia" pitchFamily="18" charset="0"/>
              </a:rPr>
              <a:t>инкрустация деревом по дереву.</a:t>
            </a:r>
          </a:p>
        </p:txBody>
      </p:sp>
      <p:pic>
        <p:nvPicPr>
          <p:cNvPr id="19459" name="Picture 7" descr="C:\Documents and Settings\Денис\Рабочий стол\Откр урок\Рис. для откр. урока\Интарсия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85266">
            <a:off x="684213" y="2205038"/>
            <a:ext cx="3824287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9" descr="C:\Documents and Settings\Денис\Рабочий стол\Откр урок\Рис. для откр. урока\Рисунки Мозаика\1458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484313"/>
            <a:ext cx="32004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C:\Documents and Settings\Денис\Рабочий стол\Откр урок\Рис. для откр. урока\Интарсия\kelseylayingdownwe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04438">
            <a:off x="4643438" y="3789363"/>
            <a:ext cx="384333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Прямоугольник 9"/>
          <p:cNvSpPr>
            <a:spLocks noChangeArrowheads="1"/>
          </p:cNvSpPr>
          <p:nvPr/>
        </p:nvSpPr>
        <p:spPr bwMode="auto">
          <a:xfrm>
            <a:off x="250825" y="692150"/>
            <a:ext cx="3097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4000" b="1" i="1">
                <a:latin typeface="Arial Unicode MS" pitchFamily="34" charset="-128"/>
              </a:rPr>
              <a:t>Инта́р</a:t>
            </a:r>
            <a:r>
              <a:rPr lang="en-US" sz="4000" b="1" i="1">
                <a:latin typeface="Arial Unicode MS" pitchFamily="34" charset="-128"/>
              </a:rPr>
              <a:t>c</a:t>
            </a:r>
            <a:r>
              <a:rPr lang="vi-VN" sz="4000" b="1" i="1">
                <a:latin typeface="Arial Unicode MS" pitchFamily="34" charset="-128"/>
              </a:rPr>
              <a:t>ия</a:t>
            </a:r>
            <a:r>
              <a:rPr lang="ru-RU" sz="4000" b="1">
                <a:latin typeface="Arial" charset="0"/>
              </a:rPr>
              <a:t> </a:t>
            </a:r>
            <a:r>
              <a:rPr lang="ru-RU" sz="4000" i="1">
                <a:latin typeface="Times New Roman" pitchFamily="18" charset="0"/>
              </a:rPr>
              <a:t>-</a:t>
            </a:r>
            <a:r>
              <a:rPr lang="ru-RU" sz="40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Группа 8"/>
          <p:cNvGrpSpPr>
            <a:grpSpLocks/>
          </p:cNvGrpSpPr>
          <p:nvPr/>
        </p:nvGrpSpPr>
        <p:grpSpPr bwMode="auto">
          <a:xfrm>
            <a:off x="214313" y="6286500"/>
            <a:ext cx="6019800" cy="457200"/>
            <a:chOff x="179388" y="6237288"/>
            <a:chExt cx="6019800" cy="457200"/>
          </a:xfrm>
        </p:grpSpPr>
        <p:sp>
          <p:nvSpPr>
            <p:cNvPr id="20486" name="Rectangle 28"/>
            <p:cNvSpPr>
              <a:spLocks noChangeArrowheads="1"/>
            </p:cNvSpPr>
            <p:nvPr/>
          </p:nvSpPr>
          <p:spPr bwMode="auto">
            <a:xfrm>
              <a:off x="179388" y="6237288"/>
              <a:ext cx="6019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ru-RU" sz="1400">
                  <a:solidFill>
                    <a:srgbClr val="808080"/>
                  </a:solidFill>
                  <a:latin typeface="Tahoma" pitchFamily="34" charset="0"/>
                </a:rPr>
                <a:t>Мозаика по дереву – декоративное искусство</a:t>
              </a:r>
              <a:endParaRPr lang="en-US" sz="1400">
                <a:solidFill>
                  <a:srgbClr val="808080"/>
                </a:solidFill>
                <a:latin typeface="Tahoma" pitchFamily="34" charset="0"/>
              </a:endParaRPr>
            </a:p>
          </p:txBody>
        </p:sp>
        <p:sp>
          <p:nvSpPr>
            <p:cNvPr id="11" name="Rectangle 29"/>
            <p:cNvSpPr>
              <a:spLocks noChangeArrowheads="1"/>
            </p:cNvSpPr>
            <p:nvPr/>
          </p:nvSpPr>
          <p:spPr bwMode="gray">
            <a:xfrm>
              <a:off x="250825" y="6308726"/>
              <a:ext cx="2881313" cy="7143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</p:grp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908050"/>
            <a:ext cx="3429000" cy="85725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tx1"/>
                </a:solidFill>
                <a:latin typeface="Monotype Corsiva" pitchFamily="66" charset="0"/>
              </a:rPr>
              <a:t>Маркетр</a:t>
            </a:r>
            <a:r>
              <a:rPr lang="vi-VN" sz="4800" b="1" smtClean="0">
                <a:solidFill>
                  <a:schemeClr val="tx1"/>
                </a:solidFill>
                <a:latin typeface="Monotype Corsiva" pitchFamily="66" charset="0"/>
              </a:rPr>
              <a:t>и́</a:t>
            </a:r>
            <a:r>
              <a:rPr lang="ru-RU" sz="4800" b="1" smtClean="0">
                <a:solidFill>
                  <a:schemeClr val="tx1"/>
                </a:solidFill>
                <a:latin typeface="Monotype Corsiva" pitchFamily="66" charset="0"/>
              </a:rPr>
              <a:t> -</a:t>
            </a:r>
          </a:p>
        </p:txBody>
      </p: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3779838" y="692150"/>
            <a:ext cx="492918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11113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600">
                <a:latin typeface="Constantia" pitchFamily="18" charset="0"/>
              </a:rPr>
              <a:t>украшение поверхности древесины наклеенными кусочками шпона различных пород и текстуры.</a:t>
            </a:r>
          </a:p>
        </p:txBody>
      </p:sp>
      <p:pic>
        <p:nvPicPr>
          <p:cNvPr id="20484" name="Picture 7" descr="C:\Documents and Settings\Денис\Рабочий стол\Откр урок\Рис. для откр. урока\Маркетри\20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32467">
            <a:off x="4932363" y="2636838"/>
            <a:ext cx="3214687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C:\Documents and Settings\Денис\Рабочий стол\Откр урок\Рис. для откр. урока\Рисунки Мозаика\shirm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989138"/>
            <a:ext cx="32194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8"/>
          <p:cNvGrpSpPr>
            <a:grpSpLocks/>
          </p:cNvGrpSpPr>
          <p:nvPr/>
        </p:nvGrpSpPr>
        <p:grpSpPr bwMode="auto">
          <a:xfrm>
            <a:off x="214313" y="6286500"/>
            <a:ext cx="6019800" cy="457200"/>
            <a:chOff x="179388" y="6237288"/>
            <a:chExt cx="6019800" cy="457200"/>
          </a:xfrm>
        </p:grpSpPr>
        <p:sp>
          <p:nvSpPr>
            <p:cNvPr id="21511" name="Rectangle 28"/>
            <p:cNvSpPr>
              <a:spLocks noChangeArrowheads="1"/>
            </p:cNvSpPr>
            <p:nvPr/>
          </p:nvSpPr>
          <p:spPr bwMode="auto">
            <a:xfrm>
              <a:off x="179388" y="6237288"/>
              <a:ext cx="6019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ru-RU" sz="1400">
                  <a:solidFill>
                    <a:srgbClr val="808080"/>
                  </a:solidFill>
                  <a:latin typeface="Tahoma" pitchFamily="34" charset="0"/>
                </a:rPr>
                <a:t>Мозаика по дереву – декоративное искусство</a:t>
              </a:r>
              <a:endParaRPr lang="en-US" sz="1400">
                <a:solidFill>
                  <a:srgbClr val="808080"/>
                </a:solidFill>
                <a:latin typeface="Tahoma" pitchFamily="34" charset="0"/>
              </a:endParaRPr>
            </a:p>
          </p:txBody>
        </p:sp>
        <p:sp>
          <p:nvSpPr>
            <p:cNvPr id="11" name="Rectangle 29"/>
            <p:cNvSpPr>
              <a:spLocks noChangeArrowheads="1"/>
            </p:cNvSpPr>
            <p:nvPr/>
          </p:nvSpPr>
          <p:spPr bwMode="gray">
            <a:xfrm>
              <a:off x="250825" y="6308726"/>
              <a:ext cx="2881313" cy="7143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</p:grp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14688" y="571500"/>
            <a:ext cx="3429000" cy="85725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tx1"/>
                </a:solidFill>
                <a:latin typeface="Monotype Corsiva" pitchFamily="66" charset="0"/>
              </a:rPr>
              <a:t>Паркетр</a:t>
            </a:r>
            <a:r>
              <a:rPr lang="vi-VN" sz="4800" b="1" smtClean="0">
                <a:solidFill>
                  <a:schemeClr val="tx1"/>
                </a:solidFill>
                <a:latin typeface="Monotype Corsiva" pitchFamily="66" charset="0"/>
              </a:rPr>
              <a:t>и́</a:t>
            </a:r>
            <a:r>
              <a:rPr lang="ru-RU" sz="4800" b="1" smtClean="0">
                <a:solidFill>
                  <a:schemeClr val="tx1"/>
                </a:solidFill>
                <a:latin typeface="Monotype Corsiva" pitchFamily="66" charset="0"/>
              </a:rPr>
              <a:t>   </a:t>
            </a:r>
            <a:endParaRPr lang="ru-RU" sz="4800" b="1" baseline="6000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00063" y="1428750"/>
            <a:ext cx="8143875" cy="1785938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000" dirty="0">
                <a:latin typeface="+mn-lt"/>
                <a:cs typeface="+mn-cs"/>
              </a:rPr>
              <a:t>представляет собой простой рисунок типа паркета из одинаковых прямолинейных геометрических фигур. </a:t>
            </a:r>
          </a:p>
          <a:p>
            <a:pPr marL="274320" indent="11113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ru-RU" sz="2400" dirty="0">
              <a:latin typeface="+mn-lt"/>
              <a:cs typeface="+mn-cs"/>
            </a:endParaRPr>
          </a:p>
        </p:txBody>
      </p:sp>
      <p:pic>
        <p:nvPicPr>
          <p:cNvPr id="9" name="Picture 9" descr="Безымянный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055072">
            <a:off x="177907" y="3250054"/>
            <a:ext cx="3363771" cy="2521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Безымянный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 rot="621480">
            <a:off x="5784027" y="3336460"/>
            <a:ext cx="3165717" cy="2447757"/>
          </a:xfrm>
          <a:effectLst>
            <a:softEdge rad="112500"/>
          </a:effectLst>
        </p:spPr>
      </p:pic>
      <p:pic>
        <p:nvPicPr>
          <p:cNvPr id="10" name="Picture 5" descr="116347256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714612" y="3214686"/>
            <a:ext cx="3571900" cy="250033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Words>281</Words>
  <Application>Microsoft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Verdana</vt:lpstr>
      <vt:lpstr>Arial</vt:lpstr>
      <vt:lpstr>Calibri</vt:lpstr>
      <vt:lpstr>Constantia</vt:lpstr>
      <vt:lpstr>Wingdings 2</vt:lpstr>
      <vt:lpstr>Tahoma</vt:lpstr>
      <vt:lpstr>Times New Roman</vt:lpstr>
      <vt:lpstr>Monotype Corsiva</vt:lpstr>
      <vt:lpstr>Wingdings</vt:lpstr>
      <vt:lpstr>Arial Unicode MS</vt:lpstr>
      <vt:lpstr>Поток</vt:lpstr>
      <vt:lpstr>Поток</vt:lpstr>
      <vt:lpstr>Слайд 1</vt:lpstr>
      <vt:lpstr>Слайд 2</vt:lpstr>
      <vt:lpstr>Слайд 3</vt:lpstr>
      <vt:lpstr>Мозаика – изображение, рисунок или узор, выполненный из однородных  или различных по материалу частиц (камня, стекла, керамики, древесины, слоновой кости, перламутра, металла и т.д.)</vt:lpstr>
      <vt:lpstr>          Орна́мент – узор, состоящий из ритмически повторяющихся элементов. </vt:lpstr>
      <vt:lpstr>Слайд 6</vt:lpstr>
      <vt:lpstr>Слайд 7</vt:lpstr>
      <vt:lpstr>Маркетри́ -</vt:lpstr>
      <vt:lpstr>Паркетри́   </vt:lpstr>
      <vt:lpstr>Слайд 10</vt:lpstr>
      <vt:lpstr>Слайд 11</vt:lpstr>
      <vt:lpstr>Слайд 12</vt:lpstr>
      <vt:lpstr>Слайд 13</vt:lpstr>
      <vt:lpstr>Слайд 14</vt:lpstr>
      <vt:lpstr>Правила безопасного труда при выполнении работы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Степанова</cp:lastModifiedBy>
  <cp:revision>38</cp:revision>
  <dcterms:created xsi:type="dcterms:W3CDTF">1601-01-01T00:00:00Z</dcterms:created>
  <dcterms:modified xsi:type="dcterms:W3CDTF">2015-06-30T09:39:47Z</dcterms:modified>
</cp:coreProperties>
</file>